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7"/>
  </p:notesMasterIdLst>
  <p:handoutMasterIdLst>
    <p:handoutMasterId r:id="rId8"/>
  </p:handoutMasterIdLst>
  <p:sldIdLst>
    <p:sldId id="577" r:id="rId2"/>
    <p:sldId id="582" r:id="rId3"/>
    <p:sldId id="579" r:id="rId4"/>
    <p:sldId id="580" r:id="rId5"/>
    <p:sldId id="581" r:id="rId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947"/>
    <a:srgbClr val="3366FF"/>
    <a:srgbClr val="CCFF99"/>
    <a:srgbClr val="336600"/>
    <a:srgbClr val="CC9900"/>
    <a:srgbClr val="BBE0E3"/>
    <a:srgbClr val="FFCC00"/>
    <a:srgbClr val="990033"/>
    <a:srgbClr val="A50021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3" autoAdjust="0"/>
    <p:restoredTop sz="91908" autoAdjust="0"/>
  </p:normalViewPr>
  <p:slideViewPr>
    <p:cSldViewPr snapToGrid="0">
      <p:cViewPr varScale="1">
        <p:scale>
          <a:sx n="102" d="100"/>
          <a:sy n="102" d="100"/>
        </p:scale>
        <p:origin x="187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notesViewPr>
    <p:cSldViewPr snapToGrid="0">
      <p:cViewPr varScale="1">
        <p:scale>
          <a:sx n="56" d="100"/>
          <a:sy n="56" d="100"/>
        </p:scale>
        <p:origin x="-193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AA550B2-7C52-4093-98F4-AEDF81012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909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24426504-9ACB-4A09-8698-8580701B3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111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8" y="4560570"/>
            <a:ext cx="5367867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5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56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9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2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21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1F56D-CC40-47C3-896C-90CF71511257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53378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AFC6-B405-4EE6-8489-89028EB7BDFD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73584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CD459-D0B6-44AE-9F07-74B010330154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2922313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400800"/>
            <a:ext cx="5334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0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3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F8CE-7739-4E06-8607-A4612022DB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3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0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EAF36-51D4-481A-BC50-66841B9B0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9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A6E5-DBA9-41E5-BB22-B04AE4560A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0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C00000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400800"/>
            <a:ext cx="5334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1292" y="1066800"/>
            <a:ext cx="8165507" cy="5239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93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1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EDB85-8493-442A-8AAC-52998F06D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1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2"/>
            <a:ext cx="8229600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0595AAF-05F7-4BA1-8724-F5F68C94B96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793" y="1124236"/>
            <a:ext cx="6502334" cy="5114640"/>
          </a:xfrm>
          <a:prstGeom prst="rect">
            <a:avLst/>
          </a:prstGeom>
          <a:ln>
            <a:noFill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19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8000"/>
                </a:solidFill>
                <a:latin typeface="Arial" charset="0"/>
              </a:defRPr>
            </a:lvl1pPr>
          </a:lstStyle>
          <a:p>
            <a:pPr>
              <a:defRPr/>
            </a:pPr>
            <a:fld id="{9D56F10A-A844-4534-9628-956B27507E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57200" y="958851"/>
            <a:ext cx="8229600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47BE353-34FF-4425-BC8D-FEAA21593AA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37" y="49873"/>
            <a:ext cx="1215126" cy="801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6296311"/>
            <a:ext cx="1563429" cy="552163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§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00"/>
        </a:buClr>
        <a:buFont typeface="Arial" charset="0"/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FF0000">
                <a:alpha val="0"/>
                <a:lumMod val="0"/>
                <a:lumOff val="100000"/>
              </a:srgbClr>
            </a:gs>
            <a:gs pos="68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239" y="917082"/>
            <a:ext cx="8519461" cy="5028837"/>
          </a:xfrm>
        </p:spPr>
        <p:txBody>
          <a:bodyPr/>
          <a:lstStyle/>
          <a:p>
            <a:pPr eaLnBrk="1" hangingPunct="1"/>
            <a:r>
              <a:rPr lang="en-US" sz="4000" i="0" dirty="0">
                <a:solidFill>
                  <a:schemeClr val="bg1"/>
                </a:solidFill>
              </a:rPr>
              <a:t/>
            </a: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4000" i="0" dirty="0">
                <a:solidFill>
                  <a:schemeClr val="bg1"/>
                </a:solidFill>
              </a:rPr>
              <a:t/>
            </a: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>Tutorial 1</a:t>
            </a:r>
            <a:br>
              <a:rPr lang="en-US" sz="2800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>Learning Topology Optimization Through Examples and Case Studies</a:t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/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/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/>
            </a:r>
            <a:br>
              <a:rPr lang="en-US" sz="2800" i="0" dirty="0">
                <a:solidFill>
                  <a:schemeClr val="bg1"/>
                </a:solidFill>
              </a:rPr>
            </a:br>
            <a:endParaRPr lang="en-US" sz="2800" i="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E22D0-7A6A-41B0-A5EA-345B90F208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19"/>
          <a:stretch/>
        </p:blipFill>
        <p:spPr>
          <a:xfrm>
            <a:off x="2371607" y="4095750"/>
            <a:ext cx="4185274" cy="1719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0F9AC2-4613-4C7F-9BD7-E67D225F8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35" y="125968"/>
            <a:ext cx="3133726" cy="10550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30D81C-01B9-41E1-919F-0E3868524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75972"/>
            <a:ext cx="3467108" cy="12309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B7D4E6-C5AE-4DCB-8F00-7FEB75D9FE4C}"/>
              </a:ext>
            </a:extLst>
          </p:cNvPr>
          <p:cNvSpPr txBox="1"/>
          <p:nvPr/>
        </p:nvSpPr>
        <p:spPr>
          <a:xfrm>
            <a:off x="6438900" y="6362700"/>
            <a:ext cx="313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66FF"/>
                </a:solidFill>
              </a:rPr>
              <a:t>August 18, 2019</a:t>
            </a:r>
          </a:p>
        </p:txBody>
      </p:sp>
    </p:spTree>
    <p:extLst>
      <p:ext uri="{BB962C8B-B14F-4D97-AF65-F5344CB8AC3E}">
        <p14:creationId xmlns:p14="http://schemas.microsoft.com/office/powerpoint/2010/main" val="250344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76932" y="3657599"/>
            <a:ext cx="8409077" cy="97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solidFill>
                  <a:schemeClr val="bg1"/>
                </a:solidFill>
              </a:rPr>
              <a:t>Performance Objectives &amp; Constraints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857DF8-C09B-4D2B-BFA4-58140FCD5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8"/>
          <a:stretch/>
        </p:blipFill>
        <p:spPr>
          <a:xfrm>
            <a:off x="376932" y="1614886"/>
            <a:ext cx="8409077" cy="189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09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Compliance Minimization</a:t>
            </a:r>
            <a:endParaRPr lang="en-US" sz="2800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z="1600" smtClean="0"/>
              <a:pPr>
                <a:defRPr/>
              </a:pPr>
              <a:t>3</a:t>
            </a:fld>
            <a:endParaRPr lang="en-US" sz="16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D5479E9-3777-46B2-B2FC-78AD8C91405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4620920"/>
              </p:ext>
            </p:extLst>
          </p:nvPr>
        </p:nvGraphicFramePr>
        <p:xfrm>
          <a:off x="642169" y="1440825"/>
          <a:ext cx="3438526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4" imgW="1104840" imgH="355320" progId="Equation.DSMT4">
                  <p:embed/>
                </p:oleObj>
              </mc:Choice>
              <mc:Fallback>
                <p:oleObj name="Equation" r:id="rId4" imgW="1104840" imgH="3553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D5479E9-3777-46B2-B2FC-78AD8C91405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69" y="1440825"/>
                        <a:ext cx="3438526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93DB7F5-A0B7-4064-A269-230EA91E9446}"/>
              </a:ext>
            </a:extLst>
          </p:cNvPr>
          <p:cNvSpPr/>
          <p:nvPr/>
        </p:nvSpPr>
        <p:spPr>
          <a:xfrm>
            <a:off x="457200" y="281989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Classic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Popular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Leads to stiff designs</a:t>
            </a:r>
          </a:p>
        </p:txBody>
      </p:sp>
    </p:spTree>
    <p:extLst>
      <p:ext uri="{BB962C8B-B14F-4D97-AF65-F5344CB8AC3E}">
        <p14:creationId xmlns:p14="http://schemas.microsoft.com/office/powerpoint/2010/main" val="338170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Alternate Objectives and Constraints</a:t>
            </a:r>
            <a:endParaRPr lang="en-US" sz="2800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z="1600" smtClean="0"/>
              <a:pPr>
                <a:defRPr/>
              </a:pPr>
              <a:t>4</a:t>
            </a:fld>
            <a:endParaRPr lang="en-US" sz="16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D5479E9-3777-46B2-B2FC-78AD8C91405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7910736"/>
              </p:ext>
            </p:extLst>
          </p:nvPr>
        </p:nvGraphicFramePr>
        <p:xfrm>
          <a:off x="861350" y="1164491"/>
          <a:ext cx="1146175" cy="275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4" imgW="368280" imgH="876240" progId="Equation.DSMT4">
                  <p:embed/>
                </p:oleObj>
              </mc:Choice>
              <mc:Fallback>
                <p:oleObj name="Equation" r:id="rId4" imgW="368280" imgH="8762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D5479E9-3777-46B2-B2FC-78AD8C91405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350" y="1164491"/>
                        <a:ext cx="1146175" cy="275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93DB7F5-A0B7-4064-A269-230EA91E9446}"/>
              </a:ext>
            </a:extLst>
          </p:cNvPr>
          <p:cNvSpPr/>
          <p:nvPr/>
        </p:nvSpPr>
        <p:spPr>
          <a:xfrm>
            <a:off x="457200" y="4149915"/>
            <a:ext cx="4572000" cy="11318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Objectives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Leads to stiff designs</a:t>
            </a:r>
          </a:p>
        </p:txBody>
      </p:sp>
    </p:spTree>
    <p:extLst>
      <p:ext uri="{BB962C8B-B14F-4D97-AF65-F5344CB8AC3E}">
        <p14:creationId xmlns:p14="http://schemas.microsoft.com/office/powerpoint/2010/main" val="291523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z="1600" smtClean="0"/>
              <a:pPr>
                <a:defRPr/>
              </a:pPr>
              <a:t>5</a:t>
            </a:fld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F2CEC8-B63C-463F-893A-95C042474802}"/>
              </a:ext>
            </a:extLst>
          </p:cNvPr>
          <p:cNvSpPr txBox="1"/>
          <p:nvPr/>
        </p:nvSpPr>
        <p:spPr>
          <a:xfrm>
            <a:off x="3452884" y="3273933"/>
            <a:ext cx="2436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93964770"/>
      </p:ext>
    </p:extLst>
  </p:cSld>
  <p:clrMapOvr>
    <a:masterClrMapping/>
  </p:clrMapOvr>
</p:sld>
</file>

<file path=ppt/theme/theme1.xml><?xml version="1.0" encoding="utf-8"?>
<a:theme xmlns:a="http://schemas.openxmlformats.org/drawingml/2006/main" name="1_USCMM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USCMM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USCMM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USCMM9</Template>
  <TotalTime>14090</TotalTime>
  <Words>31</Words>
  <Application>Microsoft Office PowerPoint</Application>
  <PresentationFormat>On-screen Show (4:3)</PresentationFormat>
  <Paragraphs>15</Paragraphs>
  <Slides>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Times New Roman</vt:lpstr>
      <vt:lpstr>Wingdings</vt:lpstr>
      <vt:lpstr>1_USCMM9</vt:lpstr>
      <vt:lpstr>Equation</vt:lpstr>
      <vt:lpstr>MathType 6.0 Equation</vt:lpstr>
      <vt:lpstr>  Tutorial 1 Learning Topology Optimization Through Examples and Case Studies    </vt:lpstr>
      <vt:lpstr>PowerPoint Presentation</vt:lpstr>
      <vt:lpstr>PowerPoint Presentation</vt:lpstr>
      <vt:lpstr>PowerPoint Presentation</vt:lpstr>
      <vt:lpstr>PowerPoint Presentation</vt:lpstr>
    </vt:vector>
  </TitlesOfParts>
  <Company>Computer - Aided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PAPER</dc:title>
  <dc:creator>Computer - Aided Engineering</dc:creator>
  <cp:lastModifiedBy>suresh</cp:lastModifiedBy>
  <cp:revision>3189</cp:revision>
  <cp:lastPrinted>2015-10-05T14:36:18Z</cp:lastPrinted>
  <dcterms:created xsi:type="dcterms:W3CDTF">2007-07-12T22:43:05Z</dcterms:created>
  <dcterms:modified xsi:type="dcterms:W3CDTF">2019-08-16T15:45:49Z</dcterms:modified>
</cp:coreProperties>
</file>